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11"/>
  </p:notesMasterIdLst>
  <p:handoutMasterIdLst>
    <p:handoutMasterId r:id="rId12"/>
  </p:handoutMasterIdLst>
  <p:sldIdLst>
    <p:sldId id="256" r:id="rId2"/>
    <p:sldId id="353" r:id="rId3"/>
    <p:sldId id="354" r:id="rId4"/>
    <p:sldId id="355" r:id="rId5"/>
    <p:sldId id="357" r:id="rId6"/>
    <p:sldId id="356" r:id="rId7"/>
    <p:sldId id="360" r:id="rId8"/>
    <p:sldId id="358" r:id="rId9"/>
    <p:sldId id="359" r:id="rId10"/>
  </p:sldIdLst>
  <p:sldSz cx="9144000" cy="6858000" type="screen4x3"/>
  <p:notesSz cx="9926638" cy="67976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14" autoAdjust="0"/>
    <p:restoredTop sz="84483" autoAdjust="0"/>
  </p:normalViewPr>
  <p:slideViewPr>
    <p:cSldViewPr>
      <p:cViewPr>
        <p:scale>
          <a:sx n="99" d="100"/>
          <a:sy n="99" d="100"/>
        </p:scale>
        <p:origin x="-1008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-1668" y="-102"/>
      </p:cViewPr>
      <p:guideLst>
        <p:guide orient="horz" pos="2141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jpeg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5622799" y="6456613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9315D-1F97-46B5-B36C-9035DEDF4A44}" type="slidenum">
              <a:rPr lang="pt-BR" smtClean="0"/>
              <a:t>‹#›</a:t>
            </a:fld>
            <a:endParaRPr lang="pt-BR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66" y="193767"/>
            <a:ext cx="808613" cy="80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0134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jpg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D61E4E-41FB-4515-9401-6931B3DB03BB}" type="datetimeFigureOut">
              <a:rPr lang="pt-BR" smtClean="0"/>
              <a:t>29/11/18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38A2F3-E47C-48B2-A99F-E7EBD4525792}" type="slidenum">
              <a:rPr lang="pt-BR" smtClean="0"/>
              <a:t>‹#›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66" y="193767"/>
            <a:ext cx="808613" cy="80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191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38A2F3-E47C-48B2-A99F-E7EBD4525792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2303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4F29-80C0-4F4C-9DDC-768FF3633180}" type="datetimeFigureOut">
              <a:rPr lang="pt-BR" smtClean="0"/>
              <a:t>29/11/18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56F8-B45D-48AA-B09B-7063A2F440B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0195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4F29-80C0-4F4C-9DDC-768FF3633180}" type="datetimeFigureOut">
              <a:rPr lang="pt-BR" smtClean="0"/>
              <a:t>29/11/18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56F8-B45D-48AA-B09B-7063A2F440BE}" type="slidenum">
              <a:rPr lang="pt-BR" smtClean="0"/>
              <a:t>‹#›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558645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887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4F29-80C0-4F4C-9DDC-768FF3633180}" type="datetimeFigureOut">
              <a:rPr lang="pt-BR" smtClean="0"/>
              <a:t>29/11/18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56F8-B45D-48AA-B09B-7063A2F440BE}" type="slidenum">
              <a:rPr lang="pt-BR" smtClean="0"/>
              <a:t>‹#›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  <p:pic>
        <p:nvPicPr>
          <p:cNvPr id="10" name="Imagem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558645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986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4F29-80C0-4F4C-9DDC-768FF3633180}" type="datetimeFigureOut">
              <a:rPr lang="pt-BR" smtClean="0"/>
              <a:t>29/11/18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56F8-B45D-48AA-B09B-7063A2F440BE}" type="slidenum">
              <a:rPr lang="pt-BR" smtClean="0"/>
              <a:t>‹#›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558645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75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4F29-80C0-4F4C-9DDC-768FF3633180}" type="datetimeFigureOut">
              <a:rPr lang="pt-BR" smtClean="0"/>
              <a:t>29/11/18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56F8-B45D-48AA-B09B-7063A2F440BE}" type="slidenum">
              <a:rPr lang="pt-BR" smtClean="0"/>
              <a:t>‹#›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  <p:pic>
        <p:nvPicPr>
          <p:cNvPr id="10" name="Imagem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558645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115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4F29-80C0-4F4C-9DDC-768FF3633180}" type="datetimeFigureOut">
              <a:rPr lang="pt-BR" smtClean="0"/>
              <a:t>29/11/18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56F8-B45D-48AA-B09B-7063A2F440BE}" type="slidenum">
              <a:rPr lang="pt-BR" smtClean="0"/>
              <a:t>‹#›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558645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080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4F29-80C0-4F4C-9DDC-768FF3633180}" type="datetimeFigureOut">
              <a:rPr lang="pt-BR" smtClean="0"/>
              <a:t>29/11/18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56F8-B45D-48AA-B09B-7063A2F440BE}" type="slidenum">
              <a:rPr lang="pt-BR" smtClean="0"/>
              <a:t>‹#›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558645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124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4F29-80C0-4F4C-9DDC-768FF3633180}" type="datetimeFigureOut">
              <a:rPr lang="pt-BR" smtClean="0"/>
              <a:t>29/11/18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56F8-B45D-48AA-B09B-7063A2F440BE}" type="slidenum">
              <a:rPr lang="pt-BR" smtClean="0"/>
              <a:t>‹#›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558645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877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4F29-80C0-4F4C-9DDC-768FF3633180}" type="datetimeFigureOut">
              <a:rPr lang="pt-BR" smtClean="0"/>
              <a:t>29/11/18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56F8-B45D-48AA-B09B-7063A2F440B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6732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4F29-80C0-4F4C-9DDC-768FF3633180}" type="datetimeFigureOut">
              <a:rPr lang="pt-BR" smtClean="0"/>
              <a:t>29/11/18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56F8-B45D-48AA-B09B-7063A2F440B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3603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4F29-80C0-4F4C-9DDC-768FF3633180}" type="datetimeFigureOut">
              <a:rPr lang="pt-BR" smtClean="0"/>
              <a:t>29/11/18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56F8-B45D-48AA-B09B-7063A2F440B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3117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4F29-80C0-4F4C-9DDC-768FF3633180}" type="datetimeFigureOut">
              <a:rPr lang="pt-BR" smtClean="0"/>
              <a:t>29/11/18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56F8-B45D-48AA-B09B-7063A2F440B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493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4F29-80C0-4F4C-9DDC-768FF3633180}" type="datetimeFigureOut">
              <a:rPr lang="pt-BR" smtClean="0"/>
              <a:t>29/11/18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56F8-B45D-48AA-B09B-7063A2F440B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7656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4F29-80C0-4F4C-9DDC-768FF3633180}" type="datetimeFigureOut">
              <a:rPr lang="pt-BR" smtClean="0"/>
              <a:t>29/11/18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56F8-B45D-48AA-B09B-7063A2F440BE}" type="slidenum">
              <a:rPr lang="pt-BR" smtClean="0"/>
              <a:t>‹#›</a:t>
            </a:fld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558645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668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4F29-80C0-4F4C-9DDC-768FF3633180}" type="datetimeFigureOut">
              <a:rPr lang="pt-BR" smtClean="0"/>
              <a:t>29/11/18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56F8-B45D-48AA-B09B-7063A2F440BE}" type="slidenum">
              <a:rPr lang="pt-BR" smtClean="0"/>
              <a:t>‹#›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558645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399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4F29-80C0-4F4C-9DDC-768FF3633180}" type="datetimeFigureOut">
              <a:rPr lang="pt-BR" smtClean="0"/>
              <a:t>29/11/18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56F8-B45D-48AA-B09B-7063A2F440BE}" type="slidenum">
              <a:rPr lang="pt-BR" smtClean="0"/>
              <a:t>‹#›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558645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390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34F29-80C0-4F4C-9DDC-768FF3633180}" type="datetimeFigureOut">
              <a:rPr lang="pt-BR" smtClean="0"/>
              <a:t>29/11/18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F4E56F8-B45D-48AA-B09B-7063A2F440B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7049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  <p:sldLayoutId id="2147483841" r:id="rId12"/>
    <p:sldLayoutId id="2147483842" r:id="rId13"/>
    <p:sldLayoutId id="2147483843" r:id="rId14"/>
    <p:sldLayoutId id="2147483844" r:id="rId15"/>
    <p:sldLayoutId id="2147483845" r:id="rId16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899592" y="1570114"/>
            <a:ext cx="64807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/>
              <a:t>TÍTULO:</a:t>
            </a:r>
          </a:p>
          <a:p>
            <a:pPr algn="ctr"/>
            <a:r>
              <a:rPr lang="pt-BR" sz="3200" b="1" dirty="0" smtClean="0"/>
              <a:t>subtítulo</a:t>
            </a:r>
            <a:endParaRPr lang="pt-BR" sz="3200" b="1" dirty="0"/>
          </a:p>
        </p:txBody>
      </p:sp>
      <p:sp>
        <p:nvSpPr>
          <p:cNvPr id="2" name="CaixaDeTexto 1"/>
          <p:cNvSpPr txBox="1"/>
          <p:nvPr/>
        </p:nvSpPr>
        <p:spPr>
          <a:xfrm>
            <a:off x="1277048" y="3789040"/>
            <a:ext cx="56166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Tx/>
              <a:buNone/>
            </a:pPr>
            <a:r>
              <a:rPr lang="pt-BR" altLang="pt-BR" sz="2400" dirty="0" smtClean="0"/>
              <a:t>Nome do Aluno</a:t>
            </a:r>
            <a:endParaRPr lang="pt-BR" altLang="pt-BR" sz="2400" dirty="0"/>
          </a:p>
          <a:p>
            <a:pPr algn="ctr"/>
            <a:r>
              <a:rPr lang="pt-BR" sz="2400" dirty="0" smtClean="0"/>
              <a:t>Nome do Professor-Orientador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51964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99825" y="1844824"/>
            <a:ext cx="63367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Descreva aqui, de forma sucinta, o </a:t>
            </a:r>
            <a:r>
              <a:rPr lang="pt-BR" sz="2000" b="1" dirty="0" smtClean="0"/>
              <a:t>tema</a:t>
            </a:r>
            <a:r>
              <a:rPr lang="pt-BR" sz="2000" dirty="0" smtClean="0"/>
              <a:t> e o </a:t>
            </a:r>
            <a:r>
              <a:rPr lang="pt-BR" sz="2000" b="1" dirty="0" smtClean="0"/>
              <a:t>problema</a:t>
            </a:r>
            <a:r>
              <a:rPr lang="pt-BR" sz="2000" dirty="0" smtClean="0"/>
              <a:t> de sua pesquisa de forma a deixar bem clara a natureza e a delimitação do trabalho. Utilize palavras-chave ou frases bem curtas para ajudá-lo a desenvolver o assunto oralmente.</a:t>
            </a:r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609599" y="819033"/>
            <a:ext cx="6347713" cy="80317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4800" dirty="0" smtClean="0"/>
              <a:t>Apresentação</a:t>
            </a:r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1850698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609599" y="819033"/>
            <a:ext cx="6347713" cy="80317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4800" dirty="0" smtClean="0"/>
              <a:t>Justificativa</a:t>
            </a:r>
            <a:endParaRPr lang="pt-BR" sz="4800" dirty="0"/>
          </a:p>
        </p:txBody>
      </p:sp>
      <p:sp>
        <p:nvSpPr>
          <p:cNvPr id="4" name="CaixaDeTexto 1"/>
          <p:cNvSpPr txBox="1"/>
          <p:nvPr/>
        </p:nvSpPr>
        <p:spPr>
          <a:xfrm>
            <a:off x="699825" y="1844824"/>
            <a:ext cx="63367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Informe aqui, sucintamente, as razões </a:t>
            </a:r>
            <a:r>
              <a:rPr lang="pt-BR" sz="2000" dirty="0"/>
              <a:t>para a execução </a:t>
            </a:r>
            <a:r>
              <a:rPr lang="pt-BR" sz="2000" dirty="0" smtClean="0"/>
              <a:t>de sua </a:t>
            </a:r>
            <a:r>
              <a:rPr lang="pt-BR" sz="2000" dirty="0"/>
              <a:t>pesquisa, tanto para </a:t>
            </a:r>
            <a:r>
              <a:rPr lang="pt-BR" sz="2000" dirty="0" smtClean="0"/>
              <a:t>você, enquanto autor, quanto </a:t>
            </a:r>
            <a:r>
              <a:rPr lang="pt-BR" sz="2000" dirty="0"/>
              <a:t>para a ciência e a humanidade em geral. Aqui é o momento de deixar evidente qual a </a:t>
            </a:r>
            <a:r>
              <a:rPr lang="pt-BR" sz="2000" b="1" dirty="0"/>
              <a:t>relevância</a:t>
            </a:r>
            <a:r>
              <a:rPr lang="pt-BR" sz="2000" dirty="0"/>
              <a:t> da pesquisa</a:t>
            </a:r>
            <a:r>
              <a:rPr lang="pt-BR" sz="2000" dirty="0" smtClean="0"/>
              <a:t>. </a:t>
            </a:r>
            <a:r>
              <a:rPr lang="pt-BR" sz="2000" dirty="0" smtClean="0">
                <a:solidFill>
                  <a:srgbClr val="000000"/>
                </a:solidFill>
              </a:rPr>
              <a:t>Utilize </a:t>
            </a:r>
            <a:r>
              <a:rPr lang="pt-BR" sz="2000" dirty="0">
                <a:solidFill>
                  <a:srgbClr val="000000"/>
                </a:solidFill>
              </a:rPr>
              <a:t>palavras-chave ou frases bem curtas para ajudá-lo a desenvolver o assunto oralmente</a:t>
            </a:r>
            <a:r>
              <a:rPr lang="pt-BR" sz="2000" dirty="0" smtClean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17405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609599" y="819033"/>
            <a:ext cx="6347713" cy="80317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4800" dirty="0" smtClean="0"/>
              <a:t>Objetivos</a:t>
            </a:r>
            <a:endParaRPr lang="pt-BR" sz="4800" dirty="0"/>
          </a:p>
        </p:txBody>
      </p:sp>
      <p:sp>
        <p:nvSpPr>
          <p:cNvPr id="4" name="CaixaDeTexto 1"/>
          <p:cNvSpPr txBox="1"/>
          <p:nvPr/>
        </p:nvSpPr>
        <p:spPr>
          <a:xfrm>
            <a:off x="699825" y="1844824"/>
            <a:ext cx="63367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>
                <a:solidFill>
                  <a:srgbClr val="000000"/>
                </a:solidFill>
              </a:rPr>
              <a:t>Insira aqui os objetivos gerais e específicos de sua pesquisa:</a:t>
            </a:r>
          </a:p>
          <a:p>
            <a:pPr marL="457200" indent="-457200" algn="just">
              <a:buAutoNum type="alphaLcParenR"/>
            </a:pPr>
            <a:r>
              <a:rPr lang="pt-BR" sz="2000" dirty="0" smtClean="0"/>
              <a:t>Gerais: </a:t>
            </a:r>
            <a:r>
              <a:rPr lang="pt-BR" sz="2000" dirty="0" smtClean="0"/>
              <a:t>o que se quis realizar com a execução da pesquisa, de forma ampla; por isso, </a:t>
            </a:r>
            <a:r>
              <a:rPr lang="pt-BR" sz="2000" dirty="0" smtClean="0"/>
              <a:t>reflete </a:t>
            </a:r>
            <a:r>
              <a:rPr lang="pt-BR" sz="2000" dirty="0"/>
              <a:t>o problema da </a:t>
            </a:r>
            <a:r>
              <a:rPr lang="pt-BR" sz="2000" dirty="0" smtClean="0"/>
              <a:t>pesquisa.</a:t>
            </a:r>
            <a:endParaRPr lang="pt-BR" sz="2000" dirty="0" smtClean="0"/>
          </a:p>
          <a:p>
            <a:pPr marL="457200" indent="-457200" algn="just">
              <a:buAutoNum type="alphaLcParenR"/>
            </a:pPr>
            <a:r>
              <a:rPr lang="pt-BR" sz="2000" dirty="0" smtClean="0"/>
              <a:t>Específicos</a:t>
            </a:r>
            <a:r>
              <a:rPr lang="pt-BR" sz="2000" dirty="0"/>
              <a:t>: </a:t>
            </a:r>
            <a:r>
              <a:rPr lang="pt-BR" sz="2000" dirty="0" smtClean="0"/>
              <a:t>o desdobramento do objetivo geral em objetivos menores, menos abrangentes; assim, refletem</a:t>
            </a:r>
            <a:r>
              <a:rPr lang="pt-BR" sz="2000" dirty="0" smtClean="0"/>
              <a:t> </a:t>
            </a:r>
            <a:r>
              <a:rPr lang="pt-BR" sz="2000" dirty="0"/>
              <a:t>sequencialmente os capítulos da </a:t>
            </a:r>
            <a:r>
              <a:rPr lang="pt-BR" sz="2000" dirty="0" smtClean="0"/>
              <a:t>pesquisa.</a:t>
            </a:r>
            <a:endParaRPr lang="pt-BR" sz="2000" dirty="0" smtClean="0"/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Este </a:t>
            </a:r>
            <a:r>
              <a:rPr lang="pt-BR" sz="2000" i="1" dirty="0" smtClean="0"/>
              <a:t>slide</a:t>
            </a:r>
            <a:r>
              <a:rPr lang="pt-BR" sz="2000" dirty="0" smtClean="0"/>
              <a:t> pode ser lido por você durante a exposição oral da defesa.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17405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609599" y="819033"/>
            <a:ext cx="6347713" cy="80317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4800" dirty="0" smtClean="0"/>
              <a:t>Metodologia</a:t>
            </a:r>
            <a:endParaRPr lang="pt-BR" sz="4800" dirty="0"/>
          </a:p>
        </p:txBody>
      </p:sp>
      <p:sp>
        <p:nvSpPr>
          <p:cNvPr id="4" name="CaixaDeTexto 1"/>
          <p:cNvSpPr txBox="1"/>
          <p:nvPr/>
        </p:nvSpPr>
        <p:spPr>
          <a:xfrm>
            <a:off x="699825" y="1844824"/>
            <a:ext cx="63367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Exponha aqui, de modo resumido, </a:t>
            </a:r>
            <a:r>
              <a:rPr lang="pt-BR" sz="2000" b="1" dirty="0" smtClean="0"/>
              <a:t>passos procedimentais</a:t>
            </a:r>
            <a:r>
              <a:rPr lang="pt-BR" sz="2000" dirty="0" smtClean="0"/>
              <a:t> que você utilizou para alcançar os resultados que propôs nos objetivos. </a:t>
            </a:r>
            <a:r>
              <a:rPr lang="pt-BR" sz="2000" dirty="0"/>
              <a:t>Em outras palavras, classifique sua pesquisa quanto a </a:t>
            </a:r>
            <a:r>
              <a:rPr lang="pt-BR" sz="2000" i="1" dirty="0" smtClean="0"/>
              <a:t>natureza</a:t>
            </a:r>
            <a:r>
              <a:rPr lang="pt-BR" sz="2000" dirty="0" smtClean="0"/>
              <a:t> </a:t>
            </a:r>
            <a:r>
              <a:rPr lang="pt-BR" sz="2000" dirty="0"/>
              <a:t>(básica, aplicada), </a:t>
            </a:r>
            <a:r>
              <a:rPr lang="pt-BR" sz="2000" i="1" dirty="0"/>
              <a:t>forma de abordagem</a:t>
            </a:r>
            <a:r>
              <a:rPr lang="pt-BR" sz="2000" dirty="0"/>
              <a:t> (quantitativa, qualitativa), </a:t>
            </a:r>
            <a:r>
              <a:rPr lang="pt-BR" sz="2000" i="1" dirty="0"/>
              <a:t>objetivos</a:t>
            </a:r>
            <a:r>
              <a:rPr lang="pt-BR" sz="2000" dirty="0"/>
              <a:t> (exploratória, descritiva, explicativa), </a:t>
            </a:r>
            <a:r>
              <a:rPr lang="pt-BR" sz="2000" i="1" dirty="0"/>
              <a:t>procedimentos técnicos</a:t>
            </a:r>
            <a:r>
              <a:rPr lang="pt-BR" sz="2000" dirty="0"/>
              <a:t> (bibliográfica, documental, experimental, levantamento).</a:t>
            </a:r>
          </a:p>
        </p:txBody>
      </p:sp>
    </p:spTree>
    <p:extLst>
      <p:ext uri="{BB962C8B-B14F-4D97-AF65-F5344CB8AC3E}">
        <p14:creationId xmlns:p14="http://schemas.microsoft.com/office/powerpoint/2010/main" val="2117405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609599" y="819033"/>
            <a:ext cx="6347713" cy="80317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4800" dirty="0" smtClean="0"/>
              <a:t>Referencial Teórico</a:t>
            </a:r>
            <a:endParaRPr lang="pt-BR" sz="4800" dirty="0"/>
          </a:p>
        </p:txBody>
      </p:sp>
      <p:sp>
        <p:nvSpPr>
          <p:cNvPr id="4" name="CaixaDeTexto 1"/>
          <p:cNvSpPr txBox="1"/>
          <p:nvPr/>
        </p:nvSpPr>
        <p:spPr>
          <a:xfrm>
            <a:off x="699825" y="1844824"/>
            <a:ext cx="63367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000000"/>
                </a:solidFill>
              </a:rPr>
              <a:t>Esta é a parte mais importante da apresentação.</a:t>
            </a:r>
            <a:r>
              <a:rPr lang="pt-BR" sz="2000" dirty="0" smtClean="0">
                <a:solidFill>
                  <a:srgbClr val="000000"/>
                </a:solidFill>
              </a:rPr>
              <a:t> </a:t>
            </a:r>
            <a:r>
              <a:rPr lang="pt-BR" sz="2000" dirty="0" smtClean="0"/>
              <a:t>Trata</a:t>
            </a:r>
            <a:r>
              <a:rPr lang="pt-BR" sz="2000" dirty="0"/>
              <a:t>-se de uma apresentação resumida de forma a localizar a pesquisa em seu campo de estudo e demonstrar o caminho teórico percorrido por ela</a:t>
            </a:r>
            <a:r>
              <a:rPr lang="pt-BR" sz="2000" dirty="0" smtClean="0"/>
              <a:t>. Pode</a:t>
            </a:r>
            <a:r>
              <a:rPr lang="pt-BR" sz="2000" dirty="0"/>
              <a:t>-se </a:t>
            </a:r>
            <a:r>
              <a:rPr lang="pt-BR" sz="2000" dirty="0" smtClean="0"/>
              <a:t>fazer isso, por exemplo, seguindo os capítulos do TCC e, neles, os principais autores utilizados. </a:t>
            </a:r>
            <a:r>
              <a:rPr lang="pt-BR" sz="2000" dirty="0"/>
              <a:t>Utilize palavras-chave ou frases bem curtas para ajudá-lo a desenvolver o assunto oralmente</a:t>
            </a:r>
            <a:r>
              <a:rPr lang="pt-BR" sz="2000" dirty="0" smtClean="0"/>
              <a:t>. É natural que, nesta seção, você utilize mais de um </a:t>
            </a:r>
            <a:r>
              <a:rPr lang="pt-BR" sz="2000" i="1" dirty="0" smtClean="0"/>
              <a:t>slide</a:t>
            </a:r>
            <a:r>
              <a:rPr lang="pt-BR" sz="2000" dirty="0" smtClean="0"/>
              <a:t>, inserindo-os na sequência.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17405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609599" y="819033"/>
            <a:ext cx="6347713" cy="80317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4800" dirty="0" smtClean="0"/>
              <a:t>Considerações Finais</a:t>
            </a:r>
            <a:endParaRPr lang="pt-BR" sz="4800" dirty="0"/>
          </a:p>
        </p:txBody>
      </p:sp>
      <p:sp>
        <p:nvSpPr>
          <p:cNvPr id="4" name="CaixaDeTexto 1"/>
          <p:cNvSpPr txBox="1"/>
          <p:nvPr/>
        </p:nvSpPr>
        <p:spPr>
          <a:xfrm>
            <a:off x="699825" y="1844824"/>
            <a:ext cx="63367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Retome aqui sua ideia inicial; resgate também os objetivos, porém informe agora os resultados deles; exponha as limitações encontradas. Você também pode sugerir </a:t>
            </a:r>
            <a:r>
              <a:rPr lang="pt-BR" sz="2000" dirty="0" smtClean="0">
                <a:solidFill>
                  <a:srgbClr val="000000"/>
                </a:solidFill>
              </a:rPr>
              <a:t>indicações para futuras pesquisas na mesma área. Utilize </a:t>
            </a:r>
            <a:r>
              <a:rPr lang="pt-BR" sz="2000" dirty="0">
                <a:solidFill>
                  <a:srgbClr val="000000"/>
                </a:solidFill>
              </a:rPr>
              <a:t>palavras-chave ou frases bem curtas para ajudá-lo a desenvolver o assunto oralmente.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781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609599" y="819033"/>
            <a:ext cx="6347713" cy="80317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4800" dirty="0" smtClean="0"/>
              <a:t>Referências</a:t>
            </a:r>
            <a:endParaRPr lang="pt-BR" sz="4800" dirty="0"/>
          </a:p>
        </p:txBody>
      </p:sp>
      <p:sp>
        <p:nvSpPr>
          <p:cNvPr id="4" name="CaixaDeTexto 1"/>
          <p:cNvSpPr txBox="1"/>
          <p:nvPr/>
        </p:nvSpPr>
        <p:spPr>
          <a:xfrm>
            <a:off x="699825" y="1844824"/>
            <a:ext cx="6336704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Insira aqui as principais referências bibliográficas adotadas em sua pesquisa. Ordene-as alfabeticamente e de acordo com as normas de referências da FACASC, contidas no </a:t>
            </a:r>
            <a:r>
              <a:rPr lang="pt-BR" sz="2000" i="1" dirty="0" smtClean="0"/>
              <a:t>Guia para referência de bibliografia teológica</a:t>
            </a:r>
            <a:r>
              <a:rPr lang="pt-BR" sz="2000" dirty="0" smtClean="0"/>
              <a:t>. Por exemplo:</a:t>
            </a:r>
            <a:endParaRPr lang="pt-BR" sz="2000" dirty="0"/>
          </a:p>
          <a:p>
            <a:pPr algn="just"/>
            <a:endParaRPr lang="pt-BR" sz="2000" dirty="0"/>
          </a:p>
          <a:p>
            <a:pPr marL="285750" indent="-285750">
              <a:buFontTx/>
              <a:buChar char="-"/>
            </a:pPr>
            <a:r>
              <a:rPr lang="pt-BR" dirty="0"/>
              <a:t>FERRAREZI JR. Celso. </a:t>
            </a:r>
            <a:r>
              <a:rPr lang="pt-BR" b="1" dirty="0"/>
              <a:t>Guia do trabalho científico</a:t>
            </a:r>
            <a:r>
              <a:rPr lang="pt-BR" dirty="0"/>
              <a:t>: do projeto à redação final – monografia, dissertação e tese. São Paulo: Contexto, 2015</a:t>
            </a:r>
            <a:r>
              <a:rPr lang="pt-B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17405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609599" y="819033"/>
            <a:ext cx="6347713" cy="80317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4800" dirty="0" smtClean="0"/>
              <a:t>Agradecimentos</a:t>
            </a:r>
            <a:endParaRPr lang="pt-BR" sz="4800" dirty="0"/>
          </a:p>
        </p:txBody>
      </p:sp>
      <p:sp>
        <p:nvSpPr>
          <p:cNvPr id="4" name="CaixaDeTexto 1"/>
          <p:cNvSpPr txBox="1"/>
          <p:nvPr/>
        </p:nvSpPr>
        <p:spPr>
          <a:xfrm>
            <a:off x="699825" y="1844824"/>
            <a:ext cx="63367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>
                <a:solidFill>
                  <a:srgbClr val="000000"/>
                </a:solidFill>
              </a:rPr>
              <a:t>Este slide é opcional. Ainda que preenchido, deverá ser utilizado apenas se houver tempo dentro dos 20min de sua apresentação oral.</a:t>
            </a:r>
            <a:endParaRPr lang="pt-B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405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acetado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37044</TotalTime>
  <Words>513</Words>
  <Application>Microsoft Macintosh PowerPoint</Application>
  <PresentationFormat>On-screen Show (4:3)</PresentationFormat>
  <Paragraphs>27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Facetado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Paty</dc:creator>
  <cp:lastModifiedBy>Raphael Novaresi Leopoldo</cp:lastModifiedBy>
  <cp:revision>154</cp:revision>
  <cp:lastPrinted>2016-04-14T12:19:43Z</cp:lastPrinted>
  <dcterms:created xsi:type="dcterms:W3CDTF">2015-09-11T19:31:06Z</dcterms:created>
  <dcterms:modified xsi:type="dcterms:W3CDTF">2018-11-29T11:57:51Z</dcterms:modified>
</cp:coreProperties>
</file>