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3" r:id="rId3"/>
    <p:sldId id="354" r:id="rId4"/>
    <p:sldId id="355" r:id="rId5"/>
    <p:sldId id="357" r:id="rId6"/>
    <p:sldId id="356" r:id="rId7"/>
    <p:sldId id="360" r:id="rId8"/>
    <p:sldId id="358" r:id="rId9"/>
    <p:sldId id="359" r:id="rId10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4" autoAdjust="0"/>
    <p:restoredTop sz="84483" autoAdjust="0"/>
  </p:normalViewPr>
  <p:slideViewPr>
    <p:cSldViewPr>
      <p:cViewPr>
        <p:scale>
          <a:sx n="99" d="100"/>
          <a:sy n="99" d="100"/>
        </p:scale>
        <p:origin x="-10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668" y="-10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9315D-1F97-46B5-B36C-9035DEDF4A44}" type="slidenum">
              <a:rPr lang="pt-BR" smtClean="0"/>
              <a:t>‹#›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6" y="193767"/>
            <a:ext cx="808613" cy="8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13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61E4E-41FB-4515-9401-6931B3DB03BB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8A2F3-E47C-48B2-A99F-E7EBD4525792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6" y="193767"/>
            <a:ext cx="808613" cy="8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9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A2F3-E47C-48B2-A99F-E7EBD45257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19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8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8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8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2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7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73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60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11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65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6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5864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9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4F29-80C0-4F4C-9DDC-768FF3633180}" type="datetimeFigureOut">
              <a:rPr lang="pt-BR" smtClean="0"/>
              <a:t>29/11/18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4E56F8-B45D-48AA-B09B-7063A2F440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592" y="157011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TÍTULO:</a:t>
            </a:r>
          </a:p>
          <a:p>
            <a:pPr algn="ctr"/>
            <a:r>
              <a:rPr lang="pt-BR" sz="3200" b="1" dirty="0" smtClean="0"/>
              <a:t>subtítulo</a:t>
            </a:r>
            <a:endParaRPr lang="pt-BR" sz="32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1277048" y="3789040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pt-BR" altLang="pt-BR" sz="2400" dirty="0" smtClean="0"/>
              <a:t>Nome do Aluno</a:t>
            </a:r>
            <a:endParaRPr lang="pt-BR" altLang="pt-BR" sz="2400" dirty="0"/>
          </a:p>
          <a:p>
            <a:pPr algn="ctr"/>
            <a:r>
              <a:rPr lang="pt-BR" sz="2400" dirty="0" smtClean="0"/>
              <a:t>Nome do Professor-Orientador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196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99825" y="1844824"/>
            <a:ext cx="6336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Descreva aqui, de forma sucinta, o </a:t>
            </a:r>
            <a:r>
              <a:rPr lang="pt-BR" sz="2000" b="1" dirty="0" smtClean="0"/>
              <a:t>tema</a:t>
            </a:r>
            <a:r>
              <a:rPr lang="pt-BR" sz="2000" dirty="0" smtClean="0"/>
              <a:t> e o </a:t>
            </a:r>
            <a:r>
              <a:rPr lang="pt-BR" sz="2000" b="1" dirty="0" smtClean="0"/>
              <a:t>problema</a:t>
            </a:r>
            <a:r>
              <a:rPr lang="pt-BR" sz="2000" dirty="0" smtClean="0"/>
              <a:t> de sua pesquisa de forma a deixar bem clara a natureza e a delimitação do trabalho. Utilize palavras-chave ou frases bem curtas para ajudá-lo a desenvolver o assunto oralmente.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Apresentação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85069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Justificativa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Informe aqui, sucintamente, as razões </a:t>
            </a:r>
            <a:r>
              <a:rPr lang="pt-BR" sz="2000" dirty="0"/>
              <a:t>para a execução </a:t>
            </a:r>
            <a:r>
              <a:rPr lang="pt-BR" sz="2000" dirty="0" smtClean="0"/>
              <a:t>de sua </a:t>
            </a:r>
            <a:r>
              <a:rPr lang="pt-BR" sz="2000" dirty="0"/>
              <a:t>pesquisa, tanto para </a:t>
            </a:r>
            <a:r>
              <a:rPr lang="pt-BR" sz="2000" dirty="0" smtClean="0"/>
              <a:t>você, enquanto autor, quanto </a:t>
            </a:r>
            <a:r>
              <a:rPr lang="pt-BR" sz="2000" dirty="0"/>
              <a:t>para a ciência e a humanidade em geral. Aqui é o momento de deixar evidente qual a </a:t>
            </a:r>
            <a:r>
              <a:rPr lang="pt-BR" sz="2000" b="1" dirty="0"/>
              <a:t>relevância</a:t>
            </a:r>
            <a:r>
              <a:rPr lang="pt-BR" sz="2000" dirty="0"/>
              <a:t> da pesquisa</a:t>
            </a:r>
            <a:r>
              <a:rPr lang="pt-BR" sz="2000" dirty="0" smtClean="0"/>
              <a:t>. </a:t>
            </a:r>
            <a:r>
              <a:rPr lang="pt-BR" sz="2000" dirty="0" smtClean="0">
                <a:solidFill>
                  <a:srgbClr val="000000"/>
                </a:solidFill>
              </a:rPr>
              <a:t>Utilize </a:t>
            </a:r>
            <a:r>
              <a:rPr lang="pt-BR" sz="2000" dirty="0">
                <a:solidFill>
                  <a:srgbClr val="000000"/>
                </a:solidFill>
              </a:rPr>
              <a:t>palavras-chave ou frases bem curtas para ajudá-lo a desenvolver o assunto oralmente</a:t>
            </a:r>
            <a:r>
              <a:rPr lang="pt-BR" sz="20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4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Objetivos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000000"/>
                </a:solidFill>
              </a:rPr>
              <a:t>Insira aqui os objetivos gerais e específicos de sua pesquisa: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Gerais: </a:t>
            </a:r>
            <a:r>
              <a:rPr lang="pt-BR" sz="2000" dirty="0" smtClean="0"/>
              <a:t>o que se quis realizar com a execução da pesquisa, de forma ampla; por isso, </a:t>
            </a:r>
            <a:r>
              <a:rPr lang="pt-BR" sz="2000" dirty="0" smtClean="0"/>
              <a:t>reflete </a:t>
            </a:r>
            <a:r>
              <a:rPr lang="pt-BR" sz="2000" dirty="0"/>
              <a:t>o problema da </a:t>
            </a:r>
            <a:r>
              <a:rPr lang="pt-BR" sz="2000" dirty="0" smtClean="0"/>
              <a:t>pesquisa.</a:t>
            </a:r>
            <a:endParaRPr lang="pt-BR" sz="2000" dirty="0" smtClean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Específicos</a:t>
            </a:r>
            <a:r>
              <a:rPr lang="pt-BR" sz="2000" dirty="0"/>
              <a:t>: </a:t>
            </a:r>
            <a:r>
              <a:rPr lang="pt-BR" sz="2000" dirty="0" smtClean="0"/>
              <a:t>o desdobramento do objetivo geral em objetivos menores, menos abrangentes; assim, refletem</a:t>
            </a:r>
            <a:r>
              <a:rPr lang="pt-BR" sz="2000" dirty="0" smtClean="0"/>
              <a:t> </a:t>
            </a:r>
            <a:r>
              <a:rPr lang="pt-BR" sz="2000" dirty="0"/>
              <a:t>sequencialmente os capítulos da </a:t>
            </a:r>
            <a:r>
              <a:rPr lang="pt-BR" sz="2000" dirty="0" smtClean="0"/>
              <a:t>pesquisa.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Este </a:t>
            </a:r>
            <a:r>
              <a:rPr lang="pt-BR" sz="2000" i="1" dirty="0" smtClean="0"/>
              <a:t>slide</a:t>
            </a:r>
            <a:r>
              <a:rPr lang="pt-BR" sz="2000" dirty="0" smtClean="0"/>
              <a:t> pode ser lido por você durante a exposição oral da defesa.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4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Metodologia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Exponha aqui, de modo resumido, </a:t>
            </a:r>
            <a:r>
              <a:rPr lang="pt-BR" sz="2000" b="1" dirty="0" smtClean="0"/>
              <a:t>passos procedimentais</a:t>
            </a:r>
            <a:r>
              <a:rPr lang="pt-BR" sz="2000" dirty="0" smtClean="0"/>
              <a:t> que você utilizou para alcançar os resultados que propôs nos objetivos. </a:t>
            </a:r>
            <a:r>
              <a:rPr lang="pt-BR" sz="2000" dirty="0"/>
              <a:t>Em outras palavras, classifique sua pesquisa quanto a </a:t>
            </a:r>
            <a:r>
              <a:rPr lang="pt-BR" sz="2000" i="1" dirty="0" smtClean="0"/>
              <a:t>natureza</a:t>
            </a:r>
            <a:r>
              <a:rPr lang="pt-BR" sz="2000" dirty="0" smtClean="0"/>
              <a:t> </a:t>
            </a:r>
            <a:r>
              <a:rPr lang="pt-BR" sz="2000" dirty="0"/>
              <a:t>(básica, aplicada), </a:t>
            </a:r>
            <a:r>
              <a:rPr lang="pt-BR" sz="2000" i="1" dirty="0"/>
              <a:t>forma de abordagem</a:t>
            </a:r>
            <a:r>
              <a:rPr lang="pt-BR" sz="2000" dirty="0"/>
              <a:t> (quantitativa, qualitativa), </a:t>
            </a:r>
            <a:r>
              <a:rPr lang="pt-BR" sz="2000" i="1" dirty="0"/>
              <a:t>objetivos</a:t>
            </a:r>
            <a:r>
              <a:rPr lang="pt-BR" sz="2000" dirty="0"/>
              <a:t> (exploratória, descritiva, explicativa), </a:t>
            </a:r>
            <a:r>
              <a:rPr lang="pt-BR" sz="2000" i="1" dirty="0"/>
              <a:t>procedimentos técnicos</a:t>
            </a:r>
            <a:r>
              <a:rPr lang="pt-BR" sz="2000" dirty="0"/>
              <a:t> (bibliográfica, documental, experimental, levantamento).</a:t>
            </a:r>
          </a:p>
        </p:txBody>
      </p:sp>
    </p:spTree>
    <p:extLst>
      <p:ext uri="{BB962C8B-B14F-4D97-AF65-F5344CB8AC3E}">
        <p14:creationId xmlns:p14="http://schemas.microsoft.com/office/powerpoint/2010/main" val="21174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Referencial Teórico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0000"/>
                </a:solidFill>
              </a:rPr>
              <a:t>Esta é a parte mais importante da apresentação.</a:t>
            </a:r>
            <a:r>
              <a:rPr lang="pt-BR" sz="2000" dirty="0" smtClean="0">
                <a:solidFill>
                  <a:srgbClr val="000000"/>
                </a:solidFill>
              </a:rPr>
              <a:t> </a:t>
            </a:r>
            <a:r>
              <a:rPr lang="pt-BR" sz="2000" dirty="0" smtClean="0"/>
              <a:t>Trata</a:t>
            </a:r>
            <a:r>
              <a:rPr lang="pt-BR" sz="2000" dirty="0"/>
              <a:t>-se de uma apresentação resumida de forma a localizar a pesquisa em seu campo de estudo e demonstrar o caminho teórico percorrido por ela</a:t>
            </a:r>
            <a:r>
              <a:rPr lang="pt-BR" sz="2000" dirty="0" smtClean="0"/>
              <a:t>. Pode</a:t>
            </a:r>
            <a:r>
              <a:rPr lang="pt-BR" sz="2000" dirty="0"/>
              <a:t>-se </a:t>
            </a:r>
            <a:r>
              <a:rPr lang="pt-BR" sz="2000" dirty="0" smtClean="0"/>
              <a:t>fazer isso, por exemplo, seguindo os capítulos do TCC e, neles, os principais autores utilizados. </a:t>
            </a:r>
            <a:r>
              <a:rPr lang="pt-BR" sz="2000" dirty="0"/>
              <a:t>Utilize palavras-chave ou frases bem curtas para ajudá-lo a desenvolver o assunto oralmente</a:t>
            </a:r>
            <a:r>
              <a:rPr lang="pt-BR" sz="2000" dirty="0" smtClean="0"/>
              <a:t>. É natural que, nesta seção, você utilize mais de um </a:t>
            </a:r>
            <a:r>
              <a:rPr lang="pt-BR" sz="2000" i="1" dirty="0" smtClean="0"/>
              <a:t>slide</a:t>
            </a:r>
            <a:r>
              <a:rPr lang="pt-BR" sz="2000" dirty="0" smtClean="0"/>
              <a:t>, inserindo-os na sequência.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4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Considerações Finais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Retome aqui sua ideia inicial; resgate também os objetivos, porém informe agora os resultados deles; exponha as limitações encontradas. Você também pode sugerir </a:t>
            </a:r>
            <a:r>
              <a:rPr lang="pt-BR" sz="2000" dirty="0" smtClean="0">
                <a:solidFill>
                  <a:srgbClr val="000000"/>
                </a:solidFill>
              </a:rPr>
              <a:t>indicações para futuras pesquisas na mesma área. Utilize </a:t>
            </a:r>
            <a:r>
              <a:rPr lang="pt-BR" sz="2000" dirty="0">
                <a:solidFill>
                  <a:srgbClr val="000000"/>
                </a:solidFill>
              </a:rPr>
              <a:t>palavras-chave ou frases bem curtas para ajudá-lo a desenvolver o assunto oralmente.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8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Referências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Insira aqui as principais referências bibliográficas adotadas em sua pesquisa. Ordene-as alfabeticamente e de acordo com as normas de referências da FACASC, contidas no </a:t>
            </a:r>
            <a:r>
              <a:rPr lang="pt-BR" sz="2000" i="1" dirty="0" smtClean="0"/>
              <a:t>Guia para referência de bibliografia teológica</a:t>
            </a:r>
            <a:r>
              <a:rPr lang="pt-BR" sz="2000" dirty="0" smtClean="0"/>
              <a:t>. Por exemplo:</a:t>
            </a:r>
            <a:endParaRPr lang="pt-BR" sz="2000" dirty="0"/>
          </a:p>
          <a:p>
            <a:pPr algn="just"/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dirty="0"/>
              <a:t>FERRAREZI JR. Celso. </a:t>
            </a:r>
            <a:r>
              <a:rPr lang="pt-BR" b="1" dirty="0"/>
              <a:t>Guia do trabalho científico</a:t>
            </a:r>
            <a:r>
              <a:rPr lang="pt-BR" dirty="0"/>
              <a:t>: do projeto à redação final – monografia, dissertação e tese. São Paulo: Contexto, 2015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74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09599" y="819033"/>
            <a:ext cx="6347713" cy="803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/>
              <a:t>Agradecimentos</a:t>
            </a:r>
            <a:endParaRPr lang="pt-BR" sz="4800" dirty="0"/>
          </a:p>
        </p:txBody>
      </p:sp>
      <p:sp>
        <p:nvSpPr>
          <p:cNvPr id="4" name="CaixaDeTexto 1"/>
          <p:cNvSpPr txBox="1"/>
          <p:nvPr/>
        </p:nvSpPr>
        <p:spPr>
          <a:xfrm>
            <a:off x="699825" y="1844824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000000"/>
                </a:solidFill>
              </a:rPr>
              <a:t>Este slide é opcional. Ainda que preenchido, deverá ser utilizado apenas se houver tempo dentro dos 20min de sua apresentação oral.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37044</TotalTime>
  <Words>513</Words>
  <Application>Microsoft Macintosh PowerPoint</Application>
  <PresentationFormat>On-screen Show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Paty</dc:creator>
  <cp:lastModifiedBy>Raphael Novaresi Leopoldo</cp:lastModifiedBy>
  <cp:revision>154</cp:revision>
  <cp:lastPrinted>2016-04-14T12:19:43Z</cp:lastPrinted>
  <dcterms:created xsi:type="dcterms:W3CDTF">2015-09-11T19:31:06Z</dcterms:created>
  <dcterms:modified xsi:type="dcterms:W3CDTF">2018-11-29T11:57:51Z</dcterms:modified>
</cp:coreProperties>
</file>